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31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DA1A8-A018-4732-BECE-969A760AE501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E1E9-E161-428E-96FC-CE85262FD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8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0635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300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090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244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76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53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742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22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342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338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455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59344-8CB0-4E95-A52C-45898DA8FDB2}" type="datetimeFigureOut">
              <a:rPr lang="en-GB" smtClean="0"/>
              <a:t>23/09/2025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D668E-B457-454C-B391-DD49B0815A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D280D8-959E-6EA1-63FF-C2FE3FFE6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3" y="49401"/>
            <a:ext cx="8693873" cy="675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363995C-0C59-91A8-5BFA-A871AF8A1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5140960"/>
            <a:ext cx="7772400" cy="686165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You Are Wonderfully Made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DD961-4B09-8B32-9950-36A65441701E}"/>
              </a:ext>
            </a:extLst>
          </p:cNvPr>
          <p:cNvSpPr txBox="1"/>
          <p:nvPr/>
        </p:nvSpPr>
        <p:spPr>
          <a:xfrm>
            <a:off x="2357119" y="4563203"/>
            <a:ext cx="442976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Segoe UI Emoji" panose="020B0502040204020203" pitchFamily="34" charset="0"/>
              </a:rPr>
              <a:t>💛</a:t>
            </a:r>
            <a:r>
              <a:rPr lang="en-US" sz="2400" b="1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Respecting Ourselves</a:t>
            </a:r>
            <a:endParaRPr lang="en-GB" sz="2400" u="sng" dirty="0">
              <a:latin typeface="Twinkl Cursive Loop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06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7417"/>
            <a:ext cx="7772400" cy="1470025"/>
          </a:xfrm>
        </p:spPr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You Are Wonderfully Made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8880" y="3316970"/>
            <a:ext cx="6400800" cy="1752600"/>
          </a:xfrm>
        </p:spPr>
        <p:txBody>
          <a:bodyPr/>
          <a:lstStyle/>
          <a:p>
            <a:pPr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Psalm 13</a:t>
            </a:r>
            <a:r>
              <a:rPr lang="en-GB" dirty="0">
                <a:latin typeface="Twinkl Cursive Looped" panose="02000000000000000000" pitchFamily="2" charset="0"/>
              </a:rPr>
              <a:t>9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9414B-EED8-620C-0047-90D1935EE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90479" l="6613" r="90000">
                        <a14:foregroundMark x1="7984" y1="51625" x2="7984" y2="51625"/>
                        <a14:foregroundMark x1="8790" y1="37144" x2="8790" y2="37144"/>
                        <a14:foregroundMark x1="7984" y1="36574" x2="11452" y2="40393"/>
                        <a14:foregroundMark x1="61048" y1="48204" x2="65081" y2="52765"/>
                        <a14:foregroundMark x1="48669" y1="46095" x2="48669" y2="46095"/>
                        <a14:foregroundMark x1="49476" y1="45525" x2="49476" y2="45525"/>
                        <a14:foregroundMark x1="47298" y1="90108" x2="47298" y2="90108"/>
                        <a14:foregroundMark x1="78024" y1="90479" x2="78024" y2="90479"/>
                        <a14:foregroundMark x1="78548" y1="89139" x2="78548" y2="89139"/>
                        <a14:foregroundMark x1="7177" y1="52765" x2="7177" y2="52765"/>
                        <a14:foregroundMark x1="6613" y1="52965" x2="6613" y2="52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280" y="3230026"/>
            <a:ext cx="2608136" cy="3689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C19074-2101-3A5B-43DD-1ED94B820349}"/>
              </a:ext>
            </a:extLst>
          </p:cNvPr>
          <p:cNvSpPr txBox="1"/>
          <p:nvPr/>
        </p:nvSpPr>
        <p:spPr>
          <a:xfrm>
            <a:off x="1198880" y="182880"/>
            <a:ext cx="6573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Segoe UI Emoji" panose="020B0502040204020203" pitchFamily="34" charset="0"/>
              </a:rPr>
              <a:t>💛</a:t>
            </a:r>
            <a:r>
              <a:rPr lang="en-US" sz="4400" b="1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400" b="1" u="sng" dirty="0">
                <a:solidFill>
                  <a:srgbClr val="0066CC"/>
                </a:solidFill>
                <a:effectLst/>
                <a:latin typeface="Twinkl Cursive Looped" panose="02000000000000000000" pitchFamily="2" charset="0"/>
                <a:ea typeface="MS Mincho" panose="02020609040205080304" pitchFamily="49" charset="-128"/>
                <a:cs typeface="Times New Roman" panose="02020603050405020304" pitchFamily="18" charset="0"/>
              </a:rPr>
              <a:t>Respecting Ourselves</a:t>
            </a:r>
            <a:endParaRPr lang="en-GB" sz="4400" u="sng" dirty="0">
              <a:latin typeface="Twinkl Cursive Looped" panose="02000000000000000000" pitchFamily="2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F35B10F0-3CDF-3D75-669C-C12A2A423C44}"/>
              </a:ext>
            </a:extLst>
          </p:cNvPr>
          <p:cNvSpPr/>
          <p:nvPr/>
        </p:nvSpPr>
        <p:spPr>
          <a:xfrm>
            <a:off x="340360" y="4100559"/>
            <a:ext cx="5897880" cy="244803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What does that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F345AE-B4C9-ACC0-514D-076B1AFD0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2576513"/>
            <a:ext cx="1723393" cy="12907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Welcome &amp;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Today we’re going to think about something very special – that every single one of us is unique, valuable, and wonderfully made.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DBC4E1B0-04CD-13DD-2D8F-F6D6BFFACEC5}"/>
              </a:ext>
            </a:extLst>
          </p:cNvPr>
          <p:cNvSpPr/>
          <p:nvPr/>
        </p:nvSpPr>
        <p:spPr>
          <a:xfrm>
            <a:off x="1066800" y="3429000"/>
            <a:ext cx="7162800" cy="30022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What does it mean to be unique?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474777-DEBD-A587-7285-79086CAE9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007" y="5384348"/>
            <a:ext cx="1723393" cy="12907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What Do You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566574"/>
            <a:ext cx="8798560" cy="4525963"/>
          </a:xfrm>
        </p:spPr>
        <p:txBody>
          <a:bodyPr/>
          <a:lstStyle/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Look at these </a:t>
            </a:r>
            <a:r>
              <a:rPr lang="en-GB" dirty="0">
                <a:latin typeface="Twinkl Cursive Looped" panose="02000000000000000000" pitchFamily="2" charset="0"/>
              </a:rPr>
              <a:t>Lego….</a:t>
            </a: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Are they all the same? </a:t>
            </a:r>
            <a:endParaRPr lang="en-GB" dirty="0">
              <a:latin typeface="Twinkl Cursive Looped" panose="02000000000000000000" pitchFamily="2" charset="0"/>
            </a:endParaRP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No! They’re different, but together they make something beautiful – just like us!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2D843C-7C6B-2547-F8B8-E1B90BA9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39" y="1608836"/>
            <a:ext cx="3650441" cy="2434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679BA-A31F-1A0B-4229-A303C2600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822" y="5099963"/>
            <a:ext cx="1295618" cy="1575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Bible Link – Psalm 139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800">
                <a:solidFill>
                  <a:srgbClr val="333333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“I praise you because I am fearfully and wonderfully made.” (Psalm 139:14)</a:t>
            </a:r>
          </a:p>
          <a:p>
            <a:pPr>
              <a:defRPr sz="2800">
                <a:solidFill>
                  <a:srgbClr val="333333"/>
                </a:solidFill>
              </a:defRPr>
            </a:pPr>
            <a:endParaRPr>
              <a:latin typeface="Twinkl Cursive Looped" panose="02000000000000000000" pitchFamily="2" charset="0"/>
            </a:endParaRPr>
          </a:p>
          <a:p>
            <a:pPr>
              <a:defRPr sz="2800">
                <a:solidFill>
                  <a:srgbClr val="333333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God made each one of us carefully, with love. We are all special.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7EABC3C-22C2-EF54-4884-8CC8BA424F4E}"/>
              </a:ext>
            </a:extLst>
          </p:cNvPr>
          <p:cNvSpPr/>
          <p:nvPr/>
        </p:nvSpPr>
        <p:spPr>
          <a:xfrm>
            <a:off x="1066800" y="4185920"/>
            <a:ext cx="7162800" cy="224536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Twinkl Cursive Looped" panose="02000000000000000000" pitchFamily="2" charset="0"/>
              </a:rPr>
              <a:t>What makes you special?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6D2366-D375-EA39-A089-5B86E055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391" y="5079643"/>
            <a:ext cx="1295618" cy="15751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76"/>
            <a:ext cx="8229600" cy="1143000"/>
          </a:xfrm>
        </p:spPr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lang="en-GB" dirty="0">
                <a:latin typeface="Twinkl Cursive Looped" panose="02000000000000000000" pitchFamily="2" charset="0"/>
              </a:rPr>
              <a:t>Amira’s Special Gift</a:t>
            </a:r>
            <a:endParaRPr dirty="0">
              <a:latin typeface="Twinkl Cursive Loop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166018"/>
            <a:ext cx="8859520" cy="4525963"/>
          </a:xfrm>
        </p:spPr>
        <p:txBody>
          <a:bodyPr>
            <a:noAutofit/>
          </a:bodyPr>
          <a:lstStyle/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sz="1800" dirty="0">
                <a:latin typeface="Twinkl Cursive Looped" panose="02000000000000000000" pitchFamily="2" charset="0"/>
              </a:rPr>
              <a:t>Sometimes we think we’re not good at something. But everyone has a gift. Maybe not running fast, but being kind, drawing, or helping others.</a:t>
            </a:r>
            <a:endParaRPr lang="en-GB" sz="1800" dirty="0">
              <a:latin typeface="Twinkl Cursive Looped" panose="02000000000000000000" pitchFamily="2" charset="0"/>
            </a:endParaRP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endParaRPr lang="en-GB" sz="1800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latin typeface="Twinkl Cursive Looped" panose="02000000000000000000" pitchFamily="2" charset="0"/>
              </a:rPr>
              <a:t>The Story: Amira’s Special Gift</a:t>
            </a:r>
          </a:p>
          <a:p>
            <a:pPr marL="0" indent="0">
              <a:buNone/>
            </a:pPr>
            <a:r>
              <a:rPr lang="en-US" sz="1800" dirty="0">
                <a:latin typeface="Twinkl Cursive Looped" panose="02000000000000000000" pitchFamily="2" charset="0"/>
              </a:rPr>
              <a:t>Amira loved sports day at school. She always tried her best in the races, but she never came first. In fact, she often came last.</a:t>
            </a:r>
          </a:p>
          <a:p>
            <a:pPr marL="0" indent="0">
              <a:buNone/>
            </a:pPr>
            <a:r>
              <a:rPr lang="en-US" sz="1800" dirty="0">
                <a:latin typeface="Twinkl Cursive Looped" panose="02000000000000000000" pitchFamily="2" charset="0"/>
              </a:rPr>
              <a:t>One year, she felt sad and thought, </a:t>
            </a:r>
            <a:r>
              <a:rPr lang="en-US" sz="1800" i="1" dirty="0">
                <a:latin typeface="Twinkl Cursive Looped" panose="02000000000000000000" pitchFamily="2" charset="0"/>
              </a:rPr>
              <a:t>“I’m not good at anything.”</a:t>
            </a:r>
            <a:endParaRPr lang="en-US" sz="1800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Twinkl Cursive Looped" panose="02000000000000000000" pitchFamily="2" charset="0"/>
              </a:rPr>
              <a:t>But then, during art week, something amazing happened. Amira painted a huge, </a:t>
            </a:r>
            <a:r>
              <a:rPr lang="en-US" sz="1800" dirty="0" err="1">
                <a:latin typeface="Twinkl Cursive Looped" panose="02000000000000000000" pitchFamily="2" charset="0"/>
              </a:rPr>
              <a:t>colourful</a:t>
            </a:r>
            <a:r>
              <a:rPr lang="en-US" sz="1800" dirty="0">
                <a:latin typeface="Twinkl Cursive Looped" panose="02000000000000000000" pitchFamily="2" charset="0"/>
              </a:rPr>
              <a:t> picture of a butterfly. Everyone loved it! Her teacher said, </a:t>
            </a:r>
            <a:r>
              <a:rPr lang="en-US" sz="1800" i="1" dirty="0">
                <a:latin typeface="Twinkl Cursive Looped" panose="02000000000000000000" pitchFamily="2" charset="0"/>
              </a:rPr>
              <a:t>“Wow, Amira, you have a real gift for art. Your painting makes people smile.”</a:t>
            </a:r>
            <a:endParaRPr lang="en-US" sz="1800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US" sz="1800" dirty="0">
                <a:latin typeface="Twinkl Cursive Looped" panose="02000000000000000000" pitchFamily="2" charset="0"/>
              </a:rPr>
              <a:t>That day, Amira </a:t>
            </a:r>
            <a:r>
              <a:rPr lang="en-US" sz="1800" dirty="0" err="1">
                <a:latin typeface="Twinkl Cursive Looped" panose="02000000000000000000" pitchFamily="2" charset="0"/>
              </a:rPr>
              <a:t>realised</a:t>
            </a:r>
            <a:r>
              <a:rPr lang="en-US" sz="1800" dirty="0">
                <a:latin typeface="Twinkl Cursive Looped" panose="02000000000000000000" pitchFamily="2" charset="0"/>
              </a:rPr>
              <a:t> something very important: she didn’t have to be the fastest runner to be special. She had her own wonderful gift, and it was just as important.</a:t>
            </a:r>
          </a:p>
          <a:p>
            <a:pPr marL="0" indent="0">
              <a:buNone/>
            </a:pPr>
            <a:br>
              <a:rPr lang="en-US" sz="1800" dirty="0">
                <a:latin typeface="Twinkl Cursive Looped" panose="02000000000000000000" pitchFamily="2" charset="0"/>
              </a:rPr>
            </a:br>
            <a:endParaRPr lang="en-US" sz="1800" dirty="0">
              <a:latin typeface="Twinkl Cursive Looped" panose="02000000000000000000" pitchFamily="2" charset="0"/>
            </a:endParaRPr>
          </a:p>
          <a:p>
            <a:pPr marL="0" indent="0">
              <a:buNone/>
            </a:pPr>
            <a:r>
              <a:rPr lang="en-US" sz="1800" b="1" dirty="0">
                <a:latin typeface="Twinkl Cursive Looped" panose="02000000000000000000" pitchFamily="2" charset="0"/>
              </a:rPr>
              <a:t>Message:</a:t>
            </a:r>
            <a:br>
              <a:rPr lang="en-US" sz="1800" dirty="0">
                <a:latin typeface="Twinkl Cursive Looped" panose="02000000000000000000" pitchFamily="2" charset="0"/>
              </a:rPr>
            </a:br>
            <a:r>
              <a:rPr lang="en-US" sz="1800" dirty="0">
                <a:latin typeface="Twinkl Cursive Looped" panose="02000000000000000000" pitchFamily="2" charset="0"/>
              </a:rPr>
              <a:t>We all have different gifts – some can run fast, some draw beautifully, some are kind friends, some tell great jokes. God made each of us unique, and that makes the world brighter. 🌟</a:t>
            </a: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endParaRPr sz="1800" dirty="0">
              <a:latin typeface="Twinkl Cursive Looped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 lang="en-GB" sz="5400">
                <a:latin typeface="Twinkl Cursive Looped" panose="02000000000000000000" pitchFamily="2" charset="0"/>
              </a:rPr>
              <a:t>Think About…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lang="en-US">
                <a:latin typeface="Twinkl Cursive Looped" panose="02000000000000000000" pitchFamily="2" charset="0"/>
              </a:rPr>
              <a:t>• What makes you special?</a:t>
            </a: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r>
              <a:rPr lang="en-US">
                <a:latin typeface="Twinkl Cursive Looped" panose="02000000000000000000" pitchFamily="2" charset="0"/>
              </a:rPr>
              <a:t>• Do we all have to be good at the same things?</a:t>
            </a:r>
          </a:p>
          <a:p>
            <a:pPr marL="0" indent="0">
              <a:buNone/>
              <a:defRPr sz="2800">
                <a:solidFill>
                  <a:srgbClr val="333333"/>
                </a:solidFill>
              </a:defRPr>
            </a:pPr>
            <a:endParaRPr lang="en-US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lang="en-US" b="1">
                <a:latin typeface="Twinkl Cursive Looped" panose="02000000000000000000" pitchFamily="2" charset="0"/>
              </a:rPr>
              <a:t>Remember: Being wonderfully made means you are valuable just as you are.</a:t>
            </a:r>
            <a:endParaRPr lang="en-US" b="1" dirty="0">
              <a:latin typeface="Twinkl Cursive Looped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>
              <a:latin typeface="Twinkl Cursive Loop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910EE-F4D3-7E23-4165-5E26E2667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9" b="90479" l="6613" r="90000">
                        <a14:foregroundMark x1="7984" y1="51625" x2="7984" y2="51625"/>
                        <a14:foregroundMark x1="8790" y1="37144" x2="8790" y2="37144"/>
                        <a14:foregroundMark x1="7984" y1="36574" x2="11452" y2="40393"/>
                        <a14:foregroundMark x1="61048" y1="48204" x2="65081" y2="52765"/>
                        <a14:foregroundMark x1="48669" y1="46095" x2="48669" y2="46095"/>
                        <a14:foregroundMark x1="49476" y1="45525" x2="49476" y2="45525"/>
                        <a14:foregroundMark x1="47298" y1="90108" x2="47298" y2="90108"/>
                        <a14:foregroundMark x1="78024" y1="90479" x2="78024" y2="90479"/>
                        <a14:foregroundMark x1="78548" y1="89139" x2="78548" y2="89139"/>
                        <a14:foregroundMark x1="7177" y1="52765" x2="7177" y2="52765"/>
                        <a14:foregroundMark x1="6613" y1="52965" x2="6613" y2="529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7280" y="3230026"/>
            <a:ext cx="2608136" cy="3689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9E5326-01B9-B3C0-CEF8-1FAA32991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5099963"/>
            <a:ext cx="1295618" cy="15751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4400" b="1">
                <a:solidFill>
                  <a:srgbClr val="003366"/>
                </a:solidFill>
              </a:defRPr>
            </a:pPr>
            <a:r>
              <a:rPr>
                <a:latin typeface="Twinkl Cursive Looped" panose="02000000000000000000" pitchFamily="2" charset="0"/>
              </a:rPr>
              <a:t>Prayer /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" y="1415986"/>
            <a:ext cx="887984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b="1" dirty="0">
                <a:latin typeface="Twinkl Cursive Looped" panose="02000000000000000000" pitchFamily="2" charset="0"/>
              </a:rPr>
              <a:t>Prayer: </a:t>
            </a:r>
            <a:endParaRPr lang="en-GB" b="1" dirty="0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Thank you, God, for making each of us unique and special. Help us remember we are wonderfully made, and treat others the same.</a:t>
            </a:r>
            <a:endParaRPr lang="en-GB" dirty="0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lang="en-GB" dirty="0">
                <a:latin typeface="Twinkl Cursive Looped" panose="02000000000000000000" pitchFamily="2" charset="0"/>
              </a:rPr>
              <a:t>Amen</a:t>
            </a: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endParaRPr dirty="0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b="1" dirty="0">
                <a:latin typeface="Twinkl Cursive Looped" panose="02000000000000000000" pitchFamily="2" charset="0"/>
              </a:rPr>
              <a:t>Or: </a:t>
            </a:r>
            <a:endParaRPr lang="en-GB" b="1" dirty="0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endParaRPr lang="en-GB" dirty="0">
              <a:latin typeface="Twinkl Cursive Looped" panose="02000000000000000000" pitchFamily="2" charset="0"/>
            </a:endParaRPr>
          </a:p>
          <a:p>
            <a:pPr marL="0" indent="0" algn="ctr">
              <a:buNone/>
              <a:defRPr sz="2800">
                <a:solidFill>
                  <a:srgbClr val="333333"/>
                </a:solidFill>
              </a:defRPr>
            </a:pPr>
            <a:r>
              <a:rPr dirty="0">
                <a:latin typeface="Twinkl Cursive Looped" panose="02000000000000000000" pitchFamily="2" charset="0"/>
              </a:rPr>
              <a:t>Take a moment to think of one thing that makes you unique and one thing that makes someone else special.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82880" y="182880"/>
            <a:ext cx="640080" cy="640080"/>
          </a:xfrm>
          <a:prstGeom prst="star5">
            <a:avLst/>
          </a:prstGeom>
          <a:solidFill>
            <a:srgbClr val="FFD7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8229600" y="182880"/>
            <a:ext cx="640080" cy="640080"/>
          </a:xfrm>
          <a:prstGeom prst="star5">
            <a:avLst/>
          </a:prstGeom>
          <a:solidFill>
            <a:srgbClr val="FF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Twinkl Cursive Looped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C9D499-D1E7-572F-F3A9-3FBB759D2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143" y="5575174"/>
            <a:ext cx="1301714" cy="12828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76FF89-BEF2-EB16-99D5-EFCA934E0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19E7D9-05D5-CCB6-36E2-57AA537FF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3" y="49401"/>
            <a:ext cx="8693873" cy="675919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8FBEECF-496C-EF98-F499-D4DC9F18B0B8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29600" cy="1143000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4400" b="1">
                <a:solidFill>
                  <a:srgbClr val="003366"/>
                </a:solidFill>
              </a:defRPr>
            </a:pPr>
            <a:r>
              <a:rPr lang="en-GB" b="1">
                <a:solidFill>
                  <a:srgbClr val="003366"/>
                </a:solidFill>
                <a:latin typeface="Twinkl Cursive Looped" panose="02000000000000000000" pitchFamily="2" charset="0"/>
              </a:rPr>
              <a:t>Closing Thought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FBFAF3-ED55-A6A6-9C28-D6C35D2E3977}"/>
              </a:ext>
            </a:extLst>
          </p:cNvPr>
          <p:cNvSpPr txBox="1">
            <a:spLocks/>
          </p:cNvSpPr>
          <p:nvPr/>
        </p:nvSpPr>
        <p:spPr>
          <a:xfrm>
            <a:off x="457199" y="4390040"/>
            <a:ext cx="8229600" cy="1343343"/>
          </a:xfrm>
          <a:prstGeom prst="rect">
            <a:avLst/>
          </a:prstGeom>
          <a:solidFill>
            <a:srgbClr val="FFFF99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2800">
                <a:solidFill>
                  <a:srgbClr val="333333"/>
                </a:solidFill>
              </a:defRPr>
            </a:pPr>
            <a:r>
              <a:rPr lang="en-US" sz="2800" dirty="0">
                <a:solidFill>
                  <a:srgbClr val="333333"/>
                </a:solidFill>
                <a:latin typeface="Twinkl Cursive Looped" panose="02000000000000000000" pitchFamily="2" charset="0"/>
              </a:rPr>
              <a:t>Remember: You don’t need to be like anyone else. You are wonderfully made, and the world is better because you are in 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7844E-E30D-330B-7639-812542C3C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480" y="2939288"/>
            <a:ext cx="1301714" cy="128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55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467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Twinkl Cursive Looped</vt:lpstr>
      <vt:lpstr>Office Theme</vt:lpstr>
      <vt:lpstr>1_Office Theme</vt:lpstr>
      <vt:lpstr>You Are Wonderfully Made</vt:lpstr>
      <vt:lpstr>You Are Wonderfully Made</vt:lpstr>
      <vt:lpstr>Welcome &amp; Introduction</vt:lpstr>
      <vt:lpstr>What Do You See?</vt:lpstr>
      <vt:lpstr>Bible Link – Psalm 139</vt:lpstr>
      <vt:lpstr>Amira’s Special Gift</vt:lpstr>
      <vt:lpstr>Think About…</vt:lpstr>
      <vt:lpstr>Prayer / Reflection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Kat Williams</dc:creator>
  <cp:keywords/>
  <dc:description>generated using python-pptx</dc:description>
  <cp:lastModifiedBy>Kat Williams</cp:lastModifiedBy>
  <cp:revision>5</cp:revision>
  <dcterms:created xsi:type="dcterms:W3CDTF">2013-01-27T09:14:16Z</dcterms:created>
  <dcterms:modified xsi:type="dcterms:W3CDTF">2025-09-23T10:11:30Z</dcterms:modified>
  <cp:category/>
</cp:coreProperties>
</file>